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0" r:id="rId2"/>
  </p:sldIdLst>
  <p:sldSz cx="30279975" cy="42808525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40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40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40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40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40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40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40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40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40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3">
          <p15:clr>
            <a:srgbClr val="A4A3A4"/>
          </p15:clr>
        </p15:guide>
        <p15:guide id="2" pos="993">
          <p15:clr>
            <a:srgbClr val="A4A3A4"/>
          </p15:clr>
        </p15:guide>
        <p15:guide id="3" pos="18081">
          <p15:clr>
            <a:srgbClr val="A4A3A4"/>
          </p15:clr>
        </p15:guide>
        <p15:guide id="4" pos="96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9595"/>
    <a:srgbClr val="939393"/>
    <a:srgbClr val="E9D7E7"/>
    <a:srgbClr val="000000"/>
    <a:srgbClr val="4D4D4D"/>
    <a:srgbClr val="777777"/>
    <a:srgbClr val="5F5F5F"/>
    <a:srgbClr val="7272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9045" autoAdjust="0"/>
    <p:restoredTop sz="94618" autoAdjust="0"/>
  </p:normalViewPr>
  <p:slideViewPr>
    <p:cSldViewPr snapToGrid="0">
      <p:cViewPr>
        <p:scale>
          <a:sx n="40" d="100"/>
          <a:sy n="40" d="100"/>
        </p:scale>
        <p:origin x="312" y="-5381"/>
      </p:cViewPr>
      <p:guideLst>
        <p:guide orient="horz" pos="2443"/>
        <p:guide pos="993"/>
        <p:guide pos="18081"/>
        <p:guide pos="96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36" tIns="49518" rIns="99036" bIns="49518" numCol="1" anchor="t" anchorCtr="0" compatLnSpc="1">
            <a:prstTxWarp prst="textNoShape">
              <a:avLst/>
            </a:prstTxWarp>
          </a:bodyPr>
          <a:lstStyle>
            <a:lvl1pPr defTabSz="990600">
              <a:defRPr sz="1300"/>
            </a:lvl1pPr>
          </a:lstStyle>
          <a:p>
            <a:endParaRPr lang="de-DE" altLang="de-DE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36" tIns="49518" rIns="99036" bIns="49518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endParaRPr lang="de-DE" altLang="de-DE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192338" y="768350"/>
            <a:ext cx="2714625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36" tIns="49518" rIns="99036" bIns="495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36" tIns="49518" rIns="99036" bIns="49518" numCol="1" anchor="b" anchorCtr="0" compatLnSpc="1">
            <a:prstTxWarp prst="textNoShape">
              <a:avLst/>
            </a:prstTxWarp>
          </a:bodyPr>
          <a:lstStyle>
            <a:lvl1pPr defTabSz="990600">
              <a:defRPr sz="1300"/>
            </a:lvl1pPr>
          </a:lstStyle>
          <a:p>
            <a:endParaRPr lang="de-DE" altLang="de-DE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36" tIns="49518" rIns="99036" bIns="49518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fld id="{AE3A2D3A-F7AE-49A0-BB73-09EAEA11F6BA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389762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271713" y="13298488"/>
            <a:ext cx="25736550" cy="917575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41838" y="24258588"/>
            <a:ext cx="21196300" cy="1093946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482338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118536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21966238" y="8445500"/>
            <a:ext cx="6408737" cy="13320713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544763" y="8432800"/>
            <a:ext cx="19078575" cy="13320713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795815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D9069-409F-D81F-9F16-1707732A3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642314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93950" y="7624330"/>
            <a:ext cx="25563512" cy="2880591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251116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92363" y="27508200"/>
            <a:ext cx="25738137" cy="85026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392363" y="18143538"/>
            <a:ext cx="25738137" cy="93646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74261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393950" y="11969750"/>
            <a:ext cx="12742863" cy="6049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5289213" y="11969750"/>
            <a:ext cx="12742862" cy="6049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202652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14475" y="6477000"/>
            <a:ext cx="27251025" cy="4543425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14475" y="11322050"/>
            <a:ext cx="13377863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514475" y="15316200"/>
            <a:ext cx="13377863" cy="229235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15381288" y="11322050"/>
            <a:ext cx="13384212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15381288" y="15316200"/>
            <a:ext cx="13384212" cy="229235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8529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92363" y="7433830"/>
            <a:ext cx="25563512" cy="2880591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584523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9217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14474" y="5929312"/>
            <a:ext cx="9961563" cy="725328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837988" y="1704975"/>
            <a:ext cx="16927512" cy="365347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514475" y="13182600"/>
            <a:ext cx="9961563" cy="250571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52685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35663" y="31275338"/>
            <a:ext cx="18167350" cy="35385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935663" y="6781800"/>
            <a:ext cx="18167350" cy="2437606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935663" y="34913888"/>
            <a:ext cx="18167350" cy="50228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51417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26" Type="http://schemas.openxmlformats.org/officeDocument/2006/relationships/image" Target="../media/image13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8.sv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5" Type="http://schemas.openxmlformats.org/officeDocument/2006/relationships/image" Target="../media/image12.sv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20" Type="http://schemas.openxmlformats.org/officeDocument/2006/relationships/image" Target="../media/image7.png"/><Relationship Id="rId29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1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23" Type="http://schemas.openxmlformats.org/officeDocument/2006/relationships/image" Target="../media/image10.svg"/><Relationship Id="rId28" Type="http://schemas.openxmlformats.org/officeDocument/2006/relationships/image" Target="../media/image15.sv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6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Relationship Id="rId22" Type="http://schemas.openxmlformats.org/officeDocument/2006/relationships/image" Target="../media/image9.png"/><Relationship Id="rId27" Type="http://schemas.openxmlformats.org/officeDocument/2006/relationships/image" Target="../media/image14.png"/><Relationship Id="rId30" Type="http://schemas.openxmlformats.org/officeDocument/2006/relationships/image" Target="../media/image17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7B49FC95-19EA-4CDB-2C94-91CD74730DE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170406" y="18097497"/>
            <a:ext cx="25638125" cy="1781091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</a:schemeClr>
              </a:gs>
              <a:gs pos="77000">
                <a:schemeClr val="accent3">
                  <a:shade val="93000"/>
                  <a:satMod val="130000"/>
                </a:schemeClr>
              </a:gs>
              <a:gs pos="96000">
                <a:schemeClr val="accent3">
                  <a:shade val="94000"/>
                  <a:satMod val="135000"/>
                </a:schemeClr>
              </a:gs>
            </a:gsLst>
          </a:gradFill>
          <a:ln>
            <a:solidFill>
              <a:srgbClr val="959595"/>
            </a:solidFill>
            <a:headEnd/>
            <a:tailEnd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4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1447800" indent="-6588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2pPr>
            <a:lvl3pPr marL="22479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3pPr>
            <a:lvl4pPr marL="30480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4pPr>
            <a:lvl5pPr marL="38481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5pPr>
            <a:lvl6pPr marL="43053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6pPr>
            <a:lvl7pPr marL="47625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7pPr>
            <a:lvl8pPr marL="52197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8pPr>
            <a:lvl9pPr marL="56769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endParaRPr lang="de-DE" altLang="de-DE" b="1" kern="0" dirty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58231" y="4498302"/>
            <a:ext cx="25563512" cy="140199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non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EV Range Simulation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20924" y="6651076"/>
            <a:ext cx="25638125" cy="1206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Enabling Efficient EV Battery Development Through Digital Twin Simulation</a:t>
            </a:r>
            <a:endParaRPr lang="de-DE" altLang="de-DE" dirty="0"/>
          </a:p>
        </p:txBody>
      </p:sp>
      <p:sp>
        <p:nvSpPr>
          <p:cNvPr id="1052" name="Text Box 28"/>
          <p:cNvSpPr txBox="1">
            <a:spLocks noChangeArrowheads="1"/>
          </p:cNvSpPr>
          <p:nvPr/>
        </p:nvSpPr>
        <p:spPr bwMode="auto">
          <a:xfrm>
            <a:off x="638477" y="41659324"/>
            <a:ext cx="14458950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4176713">
              <a:defRPr>
                <a:solidFill>
                  <a:schemeClr val="tx1"/>
                </a:solidFill>
                <a:latin typeface="Arial" charset="0"/>
              </a:defRPr>
            </a:lvl1pPr>
            <a:lvl2pPr defTabSz="4176713">
              <a:defRPr>
                <a:solidFill>
                  <a:schemeClr val="tx1"/>
                </a:solidFill>
                <a:latin typeface="Arial" charset="0"/>
              </a:defRPr>
            </a:lvl2pPr>
            <a:lvl3pPr defTabSz="4176713">
              <a:defRPr>
                <a:solidFill>
                  <a:schemeClr val="tx1"/>
                </a:solidFill>
                <a:latin typeface="Arial" charset="0"/>
              </a:defRPr>
            </a:lvl3pPr>
            <a:lvl4pPr defTabSz="4176713">
              <a:defRPr>
                <a:solidFill>
                  <a:schemeClr val="tx1"/>
                </a:solidFill>
                <a:latin typeface="Arial" charset="0"/>
              </a:defRPr>
            </a:lvl4pPr>
            <a:lvl5pPr defTabSz="4176713">
              <a:defRPr>
                <a:solidFill>
                  <a:schemeClr val="tx1"/>
                </a:solidFill>
                <a:latin typeface="Arial" charset="0"/>
              </a:defRPr>
            </a:lvl5pPr>
            <a:lvl6pPr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en-US" altLang="de-DE" sz="3300"/>
              <a:t>KIT – The Research University in the Helmholtz Association</a:t>
            </a:r>
            <a:endParaRPr lang="de-DE" altLang="de-DE" sz="3300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9725" y="40989250"/>
            <a:ext cx="5810250" cy="181927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F4E0A34-E203-4B16-80A2-61C886DED8FE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715" y="860729"/>
            <a:ext cx="6853213" cy="245237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92801AF-6A2D-43D2-A475-2B1DA5CD5D41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9047" y="862206"/>
            <a:ext cx="6853213" cy="2450896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6F13B92-5F6D-4F93-9A9A-4906ACCA0040}"/>
              </a:ext>
            </a:extLst>
          </p:cNvPr>
          <p:cNvSpPr txBox="1"/>
          <p:nvPr userDrawn="1"/>
        </p:nvSpPr>
        <p:spPr>
          <a:xfrm>
            <a:off x="8725815" y="758557"/>
            <a:ext cx="1289660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b="1" dirty="0"/>
              <a:t>Karlsruhe Institute </a:t>
            </a:r>
            <a:r>
              <a:rPr lang="de-DE" b="1" dirty="0" err="1"/>
              <a:t>of</a:t>
            </a:r>
            <a:r>
              <a:rPr lang="de-DE" b="1" dirty="0"/>
              <a:t> Technology</a:t>
            </a:r>
          </a:p>
          <a:p>
            <a:pPr algn="r"/>
            <a:r>
              <a:rPr lang="de-DE" b="1" dirty="0"/>
              <a:t>Institute </a:t>
            </a:r>
            <a:r>
              <a:rPr lang="de-DE" b="1" dirty="0" err="1"/>
              <a:t>of</a:t>
            </a:r>
            <a:r>
              <a:rPr lang="de-DE" b="1" dirty="0"/>
              <a:t> Control Systems</a:t>
            </a:r>
          </a:p>
          <a:p>
            <a:pPr algn="r"/>
            <a:r>
              <a:rPr lang="de-DE" dirty="0"/>
              <a:t>Chair </a:t>
            </a:r>
            <a:r>
              <a:rPr lang="de-DE" dirty="0" err="1"/>
              <a:t>for</a:t>
            </a:r>
            <a:r>
              <a:rPr lang="de-DE" dirty="0"/>
              <a:t> Secure </a:t>
            </a:r>
            <a:r>
              <a:rPr lang="de-DE" dirty="0" err="1"/>
              <a:t>Interconnected</a:t>
            </a:r>
            <a:r>
              <a:rPr lang="de-DE" dirty="0"/>
              <a:t> Automation Technology</a:t>
            </a:r>
          </a:p>
          <a:p>
            <a:pPr algn="r"/>
            <a:r>
              <a:rPr lang="de-DE" dirty="0"/>
              <a:t>Univ.-Prof. Dr.-Ing. Mike Barth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9A8804-34FD-1095-D5E2-3A53254B99F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170926" y="8278311"/>
            <a:ext cx="25638125" cy="1206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4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1447800" indent="-6588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2pPr>
            <a:lvl3pPr marL="22479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3pPr>
            <a:lvl4pPr marL="30480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4pPr>
            <a:lvl5pPr marL="38481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5pPr>
            <a:lvl6pPr marL="43053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6pPr>
            <a:lvl7pPr marL="47625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7pPr>
            <a:lvl8pPr marL="52197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8pPr>
            <a:lvl9pPr marL="56769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kern="0" noProof="0" dirty="0"/>
              <a:t>Authors:</a:t>
            </a:r>
            <a:r>
              <a:rPr lang="bs-Latn-BA" kern="0" noProof="0" dirty="0"/>
              <a:t> Lack Laurin, Ždralović Džejlan,  </a:t>
            </a:r>
            <a:endParaRPr lang="en-GB" kern="0" noProof="0" dirty="0"/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95B98A3E-4741-72B5-5BD6-3FF55D4D9DD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136277" y="36638816"/>
            <a:ext cx="13003710" cy="33490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4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1447800" indent="-6588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2pPr>
            <a:lvl3pPr marL="22479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3pPr>
            <a:lvl4pPr marL="30480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4pPr>
            <a:lvl5pPr marL="38481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5pPr>
            <a:lvl6pPr marL="43053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6pPr>
            <a:lvl7pPr marL="47625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7pPr>
            <a:lvl8pPr marL="52197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8pPr>
            <a:lvl9pPr marL="56769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3200" kern="0" noProof="0" dirty="0"/>
              <a:t>References</a:t>
            </a:r>
          </a:p>
          <a:p>
            <a:pPr lvl="1"/>
            <a:r>
              <a:rPr lang="en-GB" sz="3200" kern="0" noProof="0" dirty="0"/>
              <a:t>[1]</a:t>
            </a:r>
            <a:r>
              <a:rPr lang="bs-Latn-BA" sz="3200" kern="0" noProof="0" dirty="0"/>
              <a:t> </a:t>
            </a:r>
            <a:r>
              <a:rPr lang="en-GB" sz="3200" dirty="0"/>
              <a:t>J. </a:t>
            </a:r>
            <a:r>
              <a:rPr lang="en-GB" sz="3200" dirty="0" err="1"/>
              <a:t>Larminie</a:t>
            </a:r>
            <a:r>
              <a:rPr lang="en-GB" sz="3200" dirty="0"/>
              <a:t> and J. Lowry, </a:t>
            </a:r>
            <a:r>
              <a:rPr lang="en-GB" sz="3200" i="1" dirty="0"/>
              <a:t>Electric Vehicle Technology Explained</a:t>
            </a:r>
            <a:r>
              <a:rPr lang="en-GB" sz="3200" dirty="0"/>
              <a:t>, 2nd ed., Wiley, 2012. Available online: Electric_Vehicle_Technology_Explained.pdf.</a:t>
            </a:r>
            <a:endParaRPr lang="en-GB" sz="3200" kern="0" noProof="0" dirty="0"/>
          </a:p>
          <a:p>
            <a:pPr lvl="1"/>
            <a:r>
              <a:rPr lang="en-GB" sz="3200" kern="0" noProof="0" dirty="0"/>
              <a:t>[2]</a:t>
            </a:r>
            <a:r>
              <a:rPr lang="bs-Latn-BA" sz="3200" kern="0" noProof="0" dirty="0"/>
              <a:t> </a:t>
            </a:r>
            <a:r>
              <a:rPr lang="en-GB" sz="3200" dirty="0"/>
              <a:t>R. C. Kroeze and P. T. Krein, “Electrical battery model for use in dynamic electric vehicle simulations,” Dept. of Electrical and Computer Engineering, University of Illinois at Urbana-Champaign, Urbana, IL, USA.</a:t>
            </a:r>
            <a:endParaRPr lang="en-GB" sz="3200" kern="0" noProof="0" dirty="0"/>
          </a:p>
          <a:p>
            <a:endParaRPr lang="en-GB" kern="0" noProof="0" dirty="0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9437DB0F-0319-DB2C-6362-8CBB02CFE9E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174118" y="36638816"/>
            <a:ext cx="9463382" cy="33490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4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1447800" indent="-6588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2pPr>
            <a:lvl3pPr marL="22479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3pPr>
            <a:lvl4pPr marL="30480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4pPr>
            <a:lvl5pPr marL="38481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5pPr>
            <a:lvl6pPr marL="43053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6pPr>
            <a:lvl7pPr marL="47625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7pPr>
            <a:lvl8pPr marL="52197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8pPr>
            <a:lvl9pPr marL="5676900" indent="-620713" algn="l" defTabSz="4176713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14"/>
              </a:buBlip>
              <a:defRPr sz="4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kern="0" noProof="0" dirty="0"/>
              <a:t>Outlook</a:t>
            </a:r>
          </a:p>
          <a:p>
            <a:pPr lvl="1"/>
            <a:r>
              <a:rPr lang="en-GB" kern="0" noProof="0" dirty="0"/>
              <a:t>More complex environment</a:t>
            </a:r>
          </a:p>
          <a:p>
            <a:pPr lvl="1"/>
            <a:r>
              <a:rPr lang="en-GB" kern="0" noProof="0" dirty="0"/>
              <a:t>Multiple charging cycle simulation</a:t>
            </a:r>
          </a:p>
          <a:p>
            <a:pPr lvl="1"/>
            <a:r>
              <a:rPr lang="en-GB" kern="0" noProof="0" dirty="0"/>
              <a:t>Advanced motor &amp; vehicle models</a:t>
            </a:r>
          </a:p>
          <a:p>
            <a:endParaRPr lang="en-GB" kern="0" noProof="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23800F-F129-E2EB-C2E6-2CF54F86BF4A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42623105"/>
            <a:ext cx="531813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800" dirty="0">
                <a:solidFill>
                  <a:srgbClr val="000000">
                    <a:alpha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ECC8A39-EFF7-3F90-600A-73C4EED87FA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943306298"/>
              </p:ext>
            </p:extLst>
          </p:nvPr>
        </p:nvGraphicFramePr>
        <p:xfrm>
          <a:off x="2170927" y="9547190"/>
          <a:ext cx="25638124" cy="7731241"/>
        </p:xfrm>
        <a:graphic>
          <a:graphicData uri="http://schemas.openxmlformats.org/drawingml/2006/table">
            <a:tbl>
              <a:tblPr firstRow="1" bandRow="1">
                <a:tableStyleId>{306799F8-075E-4A3A-A7F6-7FBC6576F1A4}</a:tableStyleId>
              </a:tblPr>
              <a:tblGrid>
                <a:gridCol w="6409531">
                  <a:extLst>
                    <a:ext uri="{9D8B030D-6E8A-4147-A177-3AD203B41FA5}">
                      <a16:colId xmlns:a16="http://schemas.microsoft.com/office/drawing/2014/main" val="3301879937"/>
                    </a:ext>
                  </a:extLst>
                </a:gridCol>
                <a:gridCol w="6409531">
                  <a:extLst>
                    <a:ext uri="{9D8B030D-6E8A-4147-A177-3AD203B41FA5}">
                      <a16:colId xmlns:a16="http://schemas.microsoft.com/office/drawing/2014/main" val="480378948"/>
                    </a:ext>
                  </a:extLst>
                </a:gridCol>
                <a:gridCol w="6409531">
                  <a:extLst>
                    <a:ext uri="{9D8B030D-6E8A-4147-A177-3AD203B41FA5}">
                      <a16:colId xmlns:a16="http://schemas.microsoft.com/office/drawing/2014/main" val="3048818716"/>
                    </a:ext>
                  </a:extLst>
                </a:gridCol>
                <a:gridCol w="6409531">
                  <a:extLst>
                    <a:ext uri="{9D8B030D-6E8A-4147-A177-3AD203B41FA5}">
                      <a16:colId xmlns:a16="http://schemas.microsoft.com/office/drawing/2014/main" val="119946656"/>
                    </a:ext>
                  </a:extLst>
                </a:gridCol>
              </a:tblGrid>
              <a:tr h="6148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4000" b="1" kern="0" noProof="0" dirty="0">
                          <a:solidFill>
                            <a:srgbClr val="000000"/>
                          </a:solidFill>
                        </a:rPr>
                        <a:t>Goal</a:t>
                      </a:r>
                      <a:endParaRPr lang="bs-Latn-BA" sz="4000" b="1" kern="0" noProof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4000" b="1" kern="0" noProof="0" dirty="0">
                          <a:solidFill>
                            <a:srgbClr val="000000"/>
                          </a:solidFill>
                        </a:rPr>
                        <a:t>Background</a:t>
                      </a:r>
                      <a:endParaRPr lang="bs-Latn-BA" sz="4000" b="1" kern="0" noProof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4000" kern="0" noProof="0" dirty="0">
                          <a:solidFill>
                            <a:srgbClr val="000000"/>
                          </a:solidFill>
                        </a:rPr>
                        <a:t>Use Case</a:t>
                      </a:r>
                      <a:endParaRPr lang="bs-Latn-BA" sz="4000" kern="0" noProof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4000" kern="0" noProof="0" dirty="0">
                          <a:solidFill>
                            <a:srgbClr val="000000"/>
                          </a:solidFill>
                        </a:rPr>
                        <a:t>Limitations</a:t>
                      </a:r>
                      <a:endParaRPr lang="bs-Latn-BA" sz="4000" kern="0" noProof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214563"/>
                  </a:ext>
                </a:extLst>
              </a:tr>
              <a:tr h="7030201">
                <a:tc>
                  <a:txBody>
                    <a:bodyPr/>
                    <a:lstStyle/>
                    <a:p>
                      <a:pPr algn="l"/>
                      <a:endParaRPr lang="bs-Latn-BA" sz="4000" b="1" kern="0" noProof="0" dirty="0">
                        <a:solidFill>
                          <a:srgbClr val="000000"/>
                        </a:solidFill>
                      </a:endParaRPr>
                    </a:p>
                    <a:p>
                      <a:pPr algn="l"/>
                      <a:r>
                        <a:rPr lang="en-GB" sz="4000" b="0" kern="0" noProof="0" dirty="0">
                          <a:solidFill>
                            <a:srgbClr val="000000"/>
                          </a:solidFill>
                        </a:rPr>
                        <a:t>Simulate the range of an electric vehicle (EV) with various battery models and additional external factors.</a:t>
                      </a:r>
                    </a:p>
                    <a:p>
                      <a:pPr algn="l"/>
                      <a:endParaRPr lang="bs-Latn-BA" sz="4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bs-Latn-BA" sz="4000" b="0" kern="0" noProof="0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4000" b="0" dirty="0">
                          <a:solidFill>
                            <a:srgbClr val="000000"/>
                          </a:solidFill>
                        </a:rPr>
                        <a:t>Rapid EV adoption driven by sustainable transportation needs.</a:t>
                      </a:r>
                      <a:endParaRPr lang="en-US" sz="4000" b="0" dirty="0">
                        <a:solidFill>
                          <a:srgbClr val="000000"/>
                        </a:solidFill>
                      </a:endParaRPr>
                    </a:p>
                    <a:p>
                      <a:pPr algn="l"/>
                      <a:endParaRPr lang="bs-Latn-BA" sz="4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bs-Latn-BA" sz="4000" b="0" kern="0" noProof="0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4000" dirty="0">
                          <a:solidFill>
                            <a:srgbClr val="000000"/>
                          </a:solidFill>
                        </a:rPr>
                        <a:t>Developing new battery concepts is costly and time-intensive.</a:t>
                      </a:r>
                      <a:br>
                        <a:rPr lang="en-GB" sz="4000" dirty="0">
                          <a:solidFill>
                            <a:srgbClr val="000000"/>
                          </a:solidFill>
                        </a:rPr>
                      </a:br>
                      <a:r>
                        <a:rPr lang="en-GB" sz="4000" dirty="0">
                          <a:solidFill>
                            <a:srgbClr val="000000"/>
                          </a:solidFill>
                        </a:rPr>
                        <a:t>Simulation enables evaluation without physical prototypes.</a:t>
                      </a:r>
                      <a:br>
                        <a:rPr lang="en-GB" sz="4000" dirty="0">
                          <a:solidFill>
                            <a:srgbClr val="000000"/>
                          </a:solidFill>
                        </a:rPr>
                      </a:br>
                      <a:r>
                        <a:rPr lang="en-GB" sz="4000" dirty="0">
                          <a:solidFill>
                            <a:srgbClr val="000000"/>
                          </a:solidFill>
                        </a:rPr>
                        <a:t>Our library provides physics-based range estimation for new concepts.</a:t>
                      </a:r>
                      <a:endParaRPr lang="bs-Latn-BA" sz="4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bs-Latn-BA" sz="4000" kern="0" noProof="0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4000" b="0" kern="0" noProof="0" dirty="0">
                          <a:solidFill>
                            <a:srgbClr val="000000"/>
                          </a:solidFill>
                        </a:rPr>
                        <a:t>Simplified Environment, </a:t>
                      </a:r>
                      <a:r>
                        <a:rPr lang="en-GB" sz="4000" b="0" dirty="0">
                          <a:solidFill>
                            <a:srgbClr val="000000"/>
                          </a:solidFill>
                        </a:rPr>
                        <a:t>Lossless motor model</a:t>
                      </a:r>
                      <a:r>
                        <a:rPr lang="en-GB" sz="4000" b="0" kern="0" noProof="0" dirty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en-GB" sz="4000" b="0" dirty="0">
                          <a:solidFill>
                            <a:srgbClr val="000000"/>
                          </a:solidFill>
                        </a:rPr>
                        <a:t>No energy recuperation (regenerative braking)</a:t>
                      </a:r>
                      <a:endParaRPr lang="en-GB" sz="4000" b="0" kern="0" noProof="0" dirty="0">
                        <a:solidFill>
                          <a:srgbClr val="000000"/>
                        </a:solidFill>
                      </a:endParaRPr>
                    </a:p>
                    <a:p>
                      <a:pPr algn="l"/>
                      <a:endParaRPr lang="bs-Latn-BA" sz="4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04360460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D9397AFC-E0A6-957F-4A96-10675B2776D0}"/>
              </a:ext>
            </a:extLst>
          </p:cNvPr>
          <p:cNvSpPr txBox="1"/>
          <p:nvPr userDrawn="1"/>
        </p:nvSpPr>
        <p:spPr>
          <a:xfrm>
            <a:off x="2136277" y="18078527"/>
            <a:ext cx="25672253" cy="707886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E9D7E7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altLang="de-DE" b="1" kern="0" dirty="0">
                <a:latin typeface="+mn-lt"/>
              </a:rPr>
              <a:t>Model Simulation and Results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2174EF3E-F536-CE5E-9AC4-C47DF1D23541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8136" t="-456" r="43209" b="92346"/>
          <a:stretch>
            <a:fillRect/>
          </a:stretch>
        </p:blipFill>
        <p:spPr>
          <a:xfrm>
            <a:off x="2170406" y="19475328"/>
            <a:ext cx="11548269" cy="1077838"/>
          </a:xfrm>
          <a:prstGeom prst="rect">
            <a:avLst/>
          </a:prstGeom>
        </p:spPr>
      </p:pic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E6711B4A-6A73-A731-0971-AF7BCE4D6F1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068422447"/>
              </p:ext>
            </p:extLst>
          </p:nvPr>
        </p:nvGraphicFramePr>
        <p:xfrm>
          <a:off x="2505573" y="20553166"/>
          <a:ext cx="25337090" cy="150918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668545">
                  <a:extLst>
                    <a:ext uri="{9D8B030D-6E8A-4147-A177-3AD203B41FA5}">
                      <a16:colId xmlns:a16="http://schemas.microsoft.com/office/drawing/2014/main" val="2824188687"/>
                    </a:ext>
                  </a:extLst>
                </a:gridCol>
                <a:gridCol w="12668545">
                  <a:extLst>
                    <a:ext uri="{9D8B030D-6E8A-4147-A177-3AD203B41FA5}">
                      <a16:colId xmlns:a16="http://schemas.microsoft.com/office/drawing/2014/main" val="3928739716"/>
                    </a:ext>
                  </a:extLst>
                </a:gridCol>
              </a:tblGrid>
              <a:tr h="6223550">
                <a:tc>
                  <a:txBody>
                    <a:bodyPr/>
                    <a:lstStyle/>
                    <a:p>
                      <a:endParaRPr lang="bs-Latn-B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0">
                        <a:extLst>
                          <a:ext uri="{96DAC541-7B7A-43D3-8B79-37D633B846F1}">
                            <asvg:svgBlip xmlns:asvg="http://schemas.microsoft.com/office/drawing/2016/SVG/main" r:embed="rId21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endParaRPr lang="bs-Latn-B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2">
                        <a:extLst>
                          <a:ext uri="{96DAC541-7B7A-43D3-8B79-37D633B846F1}">
                            <asvg:svgBlip xmlns:asvg="http://schemas.microsoft.com/office/drawing/2016/SVG/main" r:embed="rId23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212831545"/>
                  </a:ext>
                </a:extLst>
              </a:tr>
              <a:tr h="1373812">
                <a:tc>
                  <a:txBody>
                    <a:bodyPr/>
                    <a:lstStyle/>
                    <a:p>
                      <a:pPr algn="ctr"/>
                      <a:r>
                        <a:rPr lang="en-GB" sz="2400" i="1" dirty="0"/>
                        <a:t>Solid-state battery achieves the longest range, while extreme conditions significantly reduce driving distance</a:t>
                      </a:r>
                      <a:r>
                        <a:rPr lang="en-GB" i="1" dirty="0"/>
                        <a:t>.</a:t>
                      </a:r>
                      <a:endParaRPr lang="bs-Latn-BA" i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i="1" dirty="0"/>
                        <a:t>Baseline scenarios maintain the target driving profile, whereas extreme conditions cause early termination</a:t>
                      </a:r>
                      <a:r>
                        <a:rPr lang="en-GB" i="1" dirty="0"/>
                        <a:t>.</a:t>
                      </a:r>
                      <a:endParaRPr lang="bs-Latn-BA" i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2305924"/>
                  </a:ext>
                </a:extLst>
              </a:tr>
              <a:tr h="443831">
                <a:tc rowSpan="3">
                  <a:txBody>
                    <a:bodyPr/>
                    <a:lstStyle/>
                    <a:p>
                      <a:endParaRPr lang="bs-Latn-B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4">
                        <a:extLst>
                          <a:ext uri="{96DAC541-7B7A-43D3-8B79-37D633B846F1}">
                            <asvg:svgBlip xmlns:asvg="http://schemas.microsoft.com/office/drawing/2016/SVG/main" r:embed="rId25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endParaRPr lang="bs-Latn-B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184189277"/>
                  </a:ext>
                </a:extLst>
              </a:tr>
              <a:tr h="2942194">
                <a:tc vMerge="1">
                  <a:txBody>
                    <a:bodyPr/>
                    <a:lstStyle/>
                    <a:p>
                      <a:endParaRPr lang="bs-Latn-B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bs-Latn-B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7">
                        <a:extLst>
                          <a:ext uri="{96DAC541-7B7A-43D3-8B79-37D633B846F1}">
                            <asvg:svgBlip xmlns:asvg="http://schemas.microsoft.com/office/drawing/2016/SVG/main" r:embed="rId28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463250961"/>
                  </a:ext>
                </a:extLst>
              </a:tr>
              <a:tr h="2733294">
                <a:tc vMerge="1">
                  <a:txBody>
                    <a:bodyPr/>
                    <a:lstStyle/>
                    <a:p>
                      <a:endParaRPr lang="bs-Latn-B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bs-Latn-B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9">
                        <a:extLst>
                          <a:ext uri="{96DAC541-7B7A-43D3-8B79-37D633B846F1}">
                            <asvg:svgBlip xmlns:asvg="http://schemas.microsoft.com/office/drawing/2016/SVG/main" r:embed="rId3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923120168"/>
                  </a:ext>
                </a:extLst>
              </a:tr>
              <a:tr h="1375200">
                <a:tc>
                  <a:txBody>
                    <a:bodyPr/>
                    <a:lstStyle/>
                    <a:p>
                      <a:pPr algn="ctr"/>
                      <a:r>
                        <a:rPr lang="en-GB" sz="2400" i="1" dirty="0"/>
                        <a:t>Extreme conditions lead to rapid SOC depletion, while solid-state batteries show smoother discharge.</a:t>
                      </a:r>
                      <a:endParaRPr lang="bs-Latn-BA" sz="2400" i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i="1" dirty="0"/>
                        <a:t>Battery degradation remains low under nominal conditions but accelerates in extreme operating scenarios</a:t>
                      </a:r>
                      <a:r>
                        <a:rPr lang="en-GB" i="1" dirty="0"/>
                        <a:t>.</a:t>
                      </a:r>
                      <a:endParaRPr lang="bs-Latn-BA" i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073884"/>
                  </a:ext>
                </a:extLst>
              </a:tr>
            </a:tbl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4176713" rtl="0" eaLnBrk="1" fontAlgn="base" hangingPunct="1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+mj-lt"/>
          <a:ea typeface="+mj-ea"/>
          <a:cs typeface="+mj-cs"/>
        </a:defRPr>
      </a:lvl1pPr>
      <a:lvl2pPr algn="l" defTabSz="4176713" rtl="0" eaLnBrk="1" fontAlgn="base" hangingPunct="1"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</a:defRPr>
      </a:lvl2pPr>
      <a:lvl3pPr algn="l" defTabSz="4176713" rtl="0" eaLnBrk="1" fontAlgn="base" hangingPunct="1"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</a:defRPr>
      </a:lvl3pPr>
      <a:lvl4pPr algn="l" defTabSz="4176713" rtl="0" eaLnBrk="1" fontAlgn="base" hangingPunct="1"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</a:defRPr>
      </a:lvl4pPr>
      <a:lvl5pPr algn="l" defTabSz="4176713" rtl="0" eaLnBrk="1" fontAlgn="base" hangingPunct="1"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</a:defRPr>
      </a:lvl5pPr>
      <a:lvl6pPr marL="457200" algn="l" defTabSz="4176713" rtl="0" eaLnBrk="1" fontAlgn="base" hangingPunct="1"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</a:defRPr>
      </a:lvl6pPr>
      <a:lvl7pPr marL="914400" algn="l" defTabSz="4176713" rtl="0" eaLnBrk="1" fontAlgn="base" hangingPunct="1"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</a:defRPr>
      </a:lvl7pPr>
      <a:lvl8pPr marL="1371600" algn="l" defTabSz="4176713" rtl="0" eaLnBrk="1" fontAlgn="base" hangingPunct="1"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</a:defRPr>
      </a:lvl8pPr>
      <a:lvl9pPr marL="1828800" algn="l" defTabSz="4176713" rtl="0" eaLnBrk="1" fontAlgn="base" hangingPunct="1"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</a:defRPr>
      </a:lvl9pPr>
    </p:titleStyle>
    <p:bodyStyle>
      <a:lvl1pPr marL="0" indent="0" algn="l" defTabSz="4176713" rtl="0" eaLnBrk="1" fontAlgn="base" hangingPunct="1">
        <a:spcBef>
          <a:spcPct val="20000"/>
        </a:spcBef>
        <a:spcAft>
          <a:spcPct val="0"/>
        </a:spcAft>
        <a:buNone/>
        <a:defRPr sz="4000" b="1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1447800" indent="-658813" algn="l" defTabSz="4176713" rtl="0" eaLnBrk="1" fontAlgn="base" hangingPunct="1">
        <a:spcBef>
          <a:spcPct val="20000"/>
        </a:spcBef>
        <a:spcAft>
          <a:spcPct val="0"/>
        </a:spcAft>
        <a:buBlip>
          <a:blip r:embed="rId14"/>
        </a:buBlip>
        <a:defRPr sz="4000">
          <a:solidFill>
            <a:schemeClr val="tx1"/>
          </a:solidFill>
          <a:latin typeface="+mn-lt"/>
        </a:defRPr>
      </a:lvl2pPr>
      <a:lvl3pPr marL="2247900" indent="-620713" algn="l" defTabSz="4176713" rtl="0" eaLnBrk="1" fontAlgn="base" hangingPunct="1">
        <a:spcBef>
          <a:spcPct val="20000"/>
        </a:spcBef>
        <a:spcAft>
          <a:spcPct val="0"/>
        </a:spcAft>
        <a:buBlip>
          <a:blip r:embed="rId14"/>
        </a:buBlip>
        <a:defRPr sz="4000">
          <a:solidFill>
            <a:schemeClr val="tx1"/>
          </a:solidFill>
          <a:latin typeface="+mn-lt"/>
        </a:defRPr>
      </a:lvl3pPr>
      <a:lvl4pPr marL="3048000" indent="-620713" algn="l" defTabSz="4176713" rtl="0" eaLnBrk="1" fontAlgn="base" hangingPunct="1">
        <a:spcBef>
          <a:spcPct val="20000"/>
        </a:spcBef>
        <a:spcAft>
          <a:spcPct val="0"/>
        </a:spcAft>
        <a:buBlip>
          <a:blip r:embed="rId14"/>
        </a:buBlip>
        <a:defRPr sz="4000">
          <a:solidFill>
            <a:schemeClr val="tx1"/>
          </a:solidFill>
          <a:latin typeface="+mn-lt"/>
        </a:defRPr>
      </a:lvl4pPr>
      <a:lvl5pPr marL="3848100" indent="-620713" algn="l" defTabSz="4176713" rtl="0" eaLnBrk="1" fontAlgn="base" hangingPunct="1">
        <a:spcBef>
          <a:spcPct val="20000"/>
        </a:spcBef>
        <a:spcAft>
          <a:spcPct val="0"/>
        </a:spcAft>
        <a:buBlip>
          <a:blip r:embed="rId14"/>
        </a:buBlip>
        <a:defRPr sz="4000">
          <a:solidFill>
            <a:schemeClr val="tx1"/>
          </a:solidFill>
          <a:latin typeface="+mn-lt"/>
        </a:defRPr>
      </a:lvl5pPr>
      <a:lvl6pPr marL="4305300" indent="-620713" algn="l" defTabSz="4176713" rtl="0" eaLnBrk="1" fontAlgn="base" hangingPunct="1">
        <a:spcBef>
          <a:spcPct val="20000"/>
        </a:spcBef>
        <a:spcAft>
          <a:spcPct val="0"/>
        </a:spcAft>
        <a:buBlip>
          <a:blip r:embed="rId14"/>
        </a:buBlip>
        <a:defRPr sz="4000">
          <a:solidFill>
            <a:schemeClr val="tx1"/>
          </a:solidFill>
          <a:latin typeface="+mn-lt"/>
        </a:defRPr>
      </a:lvl6pPr>
      <a:lvl7pPr marL="4762500" indent="-620713" algn="l" defTabSz="4176713" rtl="0" eaLnBrk="1" fontAlgn="base" hangingPunct="1">
        <a:spcBef>
          <a:spcPct val="20000"/>
        </a:spcBef>
        <a:spcAft>
          <a:spcPct val="0"/>
        </a:spcAft>
        <a:buBlip>
          <a:blip r:embed="rId14"/>
        </a:buBlip>
        <a:defRPr sz="4000">
          <a:solidFill>
            <a:schemeClr val="tx1"/>
          </a:solidFill>
          <a:latin typeface="+mn-lt"/>
        </a:defRPr>
      </a:lvl7pPr>
      <a:lvl8pPr marL="5219700" indent="-620713" algn="l" defTabSz="4176713" rtl="0" eaLnBrk="1" fontAlgn="base" hangingPunct="1">
        <a:spcBef>
          <a:spcPct val="20000"/>
        </a:spcBef>
        <a:spcAft>
          <a:spcPct val="0"/>
        </a:spcAft>
        <a:buBlip>
          <a:blip r:embed="rId14"/>
        </a:buBlip>
        <a:defRPr sz="4000">
          <a:solidFill>
            <a:schemeClr val="tx1"/>
          </a:solidFill>
          <a:latin typeface="+mn-lt"/>
        </a:defRPr>
      </a:lvl8pPr>
      <a:lvl9pPr marL="5676900" indent="-620713" algn="l" defTabSz="4176713" rtl="0" eaLnBrk="1" fontAlgn="base" hangingPunct="1">
        <a:spcBef>
          <a:spcPct val="20000"/>
        </a:spcBef>
        <a:spcAft>
          <a:spcPct val="0"/>
        </a:spcAft>
        <a:buBlip>
          <a:blip r:embed="rId14"/>
        </a:buBlip>
        <a:defRPr sz="4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511999" y="4845288"/>
            <a:ext cx="25958101" cy="2554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b="1" noProof="0" dirty="0" err="1"/>
              <a:t>Überschrift</a:t>
            </a:r>
            <a:r>
              <a:rPr lang="en-GB" sz="8000" b="1" noProof="0" dirty="0"/>
              <a:t> – Thema, Arial </a:t>
            </a:r>
            <a:r>
              <a:rPr lang="en-GB" sz="8000" b="1" noProof="0" dirty="0" err="1"/>
              <a:t>fett</a:t>
            </a:r>
            <a:r>
              <a:rPr lang="en-GB" sz="8000" b="1" noProof="0" dirty="0"/>
              <a:t>, 80 pt</a:t>
            </a:r>
          </a:p>
          <a:p>
            <a:r>
              <a:rPr lang="en-GB" sz="8000" b="1" noProof="0" dirty="0"/>
              <a:t>Schwarz </a:t>
            </a:r>
            <a:r>
              <a:rPr lang="en-GB" sz="8000" b="1" noProof="0" dirty="0" err="1"/>
              <a:t>oder</a:t>
            </a:r>
            <a:r>
              <a:rPr lang="en-GB" sz="8000" b="1" noProof="0" dirty="0"/>
              <a:t> KIT-Grün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1511999" y="7647484"/>
            <a:ext cx="2675820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000" noProof="0" dirty="0" err="1"/>
              <a:t>Unterüberschrift</a:t>
            </a:r>
            <a:r>
              <a:rPr lang="en-GB" sz="5000" noProof="0" dirty="0"/>
              <a:t>: Arial, Regular, 50 pt, Schwarz </a:t>
            </a:r>
            <a:r>
              <a:rPr lang="en-GB" sz="5000" noProof="0" dirty="0" err="1"/>
              <a:t>oder</a:t>
            </a:r>
            <a:r>
              <a:rPr lang="en-GB" sz="5000" noProof="0" dirty="0"/>
              <a:t> Grau (70% Schwarz)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1511999" y="8585458"/>
            <a:ext cx="2675820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000" noProof="0" dirty="0"/>
              <a:t>Autor: Arial, Regular, 50 pt, Schwarz </a:t>
            </a:r>
            <a:r>
              <a:rPr lang="en-GB" sz="5000" noProof="0" dirty="0" err="1"/>
              <a:t>oder</a:t>
            </a:r>
            <a:r>
              <a:rPr lang="en-GB" sz="5000" noProof="0" dirty="0"/>
              <a:t> Grau (70% Schwarz)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FFF5B21-4798-46E9-9CD3-3A441249CB95}"/>
              </a:ext>
            </a:extLst>
          </p:cNvPr>
          <p:cNvSpPr txBox="1"/>
          <p:nvPr/>
        </p:nvSpPr>
        <p:spPr>
          <a:xfrm>
            <a:off x="19255421" y="38182677"/>
            <a:ext cx="921758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noProof="0" dirty="0" err="1"/>
              <a:t>Institut</a:t>
            </a:r>
            <a:r>
              <a:rPr lang="en-GB" sz="3200" b="1" noProof="0" dirty="0"/>
              <a:t> für </a:t>
            </a:r>
            <a:r>
              <a:rPr lang="en-GB" sz="3200" b="1" noProof="0" dirty="0" err="1"/>
              <a:t>Regelungs</a:t>
            </a:r>
            <a:r>
              <a:rPr lang="en-GB" sz="3200" b="1" noProof="0" dirty="0"/>
              <a:t>- und </a:t>
            </a:r>
            <a:r>
              <a:rPr lang="en-GB" sz="3200" b="1" noProof="0" dirty="0" err="1"/>
              <a:t>Steuerungstechnik</a:t>
            </a:r>
            <a:endParaRPr lang="en-GB" sz="3200" b="1" noProof="0" dirty="0"/>
          </a:p>
          <a:p>
            <a:r>
              <a:rPr lang="en-GB" sz="3200" noProof="0" dirty="0"/>
              <a:t>Fritz-Haber-Weg 1, 76131 Karlsruhe</a:t>
            </a:r>
          </a:p>
          <a:p>
            <a:r>
              <a:rPr lang="en-GB" sz="3200" noProof="0" dirty="0"/>
              <a:t>Geb. 30.33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B3DF738-51D5-4476-A233-7584BA78B4F3}"/>
              </a:ext>
            </a:extLst>
          </p:cNvPr>
          <p:cNvSpPr txBox="1"/>
          <p:nvPr/>
        </p:nvSpPr>
        <p:spPr>
          <a:xfrm>
            <a:off x="3573104" y="38182677"/>
            <a:ext cx="577093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noProof="0" dirty="0"/>
              <a:t>[</a:t>
            </a:r>
            <a:r>
              <a:rPr lang="en-GB" sz="3200" b="1" noProof="0" dirty="0" err="1"/>
              <a:t>Vorname</a:t>
            </a:r>
            <a:r>
              <a:rPr lang="en-GB" sz="3200" b="1" noProof="0" dirty="0"/>
              <a:t> </a:t>
            </a:r>
            <a:r>
              <a:rPr lang="en-GB" sz="3200" b="1" noProof="0" dirty="0" err="1"/>
              <a:t>Nachname</a:t>
            </a:r>
            <a:r>
              <a:rPr lang="en-GB" sz="3200" b="1" noProof="0" dirty="0"/>
              <a:t>]</a:t>
            </a:r>
          </a:p>
          <a:p>
            <a:r>
              <a:rPr lang="en-GB" sz="3200" noProof="0" dirty="0"/>
              <a:t>[</a:t>
            </a:r>
            <a:r>
              <a:rPr lang="en-GB" sz="3200" noProof="0" dirty="0" err="1"/>
              <a:t>Vorname.Nachname</a:t>
            </a:r>
            <a:r>
              <a:rPr lang="en-GB" sz="3200" noProof="0" dirty="0"/>
              <a:t>]@kit.edu</a:t>
            </a:r>
          </a:p>
          <a:p>
            <a:r>
              <a:rPr lang="en-GB" sz="3200" noProof="0" dirty="0"/>
              <a:t>[</a:t>
            </a:r>
            <a:r>
              <a:rPr lang="en-GB" sz="3200" noProof="0" dirty="0" err="1"/>
              <a:t>Telefon</a:t>
            </a:r>
            <a:r>
              <a:rPr lang="en-GB" sz="3200" noProof="0" dirty="0"/>
              <a:t> (optional)]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F60398F0-CF01-4C4C-BFFD-16767E6E7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6908" y="10107426"/>
            <a:ext cx="6483276" cy="6266787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5BC2BB92-CCFD-4E5C-AA9B-6CCEB880F759}"/>
              </a:ext>
            </a:extLst>
          </p:cNvPr>
          <p:cNvSpPr txBox="1"/>
          <p:nvPr/>
        </p:nvSpPr>
        <p:spPr>
          <a:xfrm>
            <a:off x="21576908" y="16831482"/>
            <a:ext cx="68961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noProof="0" dirty="0" err="1"/>
              <a:t>Abbildung</a:t>
            </a:r>
            <a:r>
              <a:rPr lang="en-GB" b="1" noProof="0" dirty="0"/>
              <a:t> 1</a:t>
            </a:r>
            <a:r>
              <a:rPr lang="en-GB" noProof="0" dirty="0"/>
              <a:t>: Stick Person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240DBD4-BEDB-436F-B5F8-FB53BB83EB65}"/>
              </a:ext>
            </a:extLst>
          </p:cNvPr>
          <p:cNvSpPr txBox="1"/>
          <p:nvPr/>
        </p:nvSpPr>
        <p:spPr>
          <a:xfrm>
            <a:off x="1806966" y="10918496"/>
            <a:ext cx="18726189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Absatzüberschrift</a:t>
            </a:r>
            <a:endParaRPr lang="en-GB" sz="6000" b="1" noProof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consetetur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sadipscing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nonumy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eirmod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invidunt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labore et dolore magna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aliquyam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erat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voluptua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At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eos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accusam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justo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duo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dolores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rebum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Stet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clita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kasd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gubergren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no sea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takimata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sanctus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est 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consetetur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sadipscing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nonumy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eirmod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invidunt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labore et dolore magna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aliquyam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erat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voluptua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At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eos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accusam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justo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duo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dolores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rebum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Stet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clita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kasd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gubergren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no sea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takimata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sanctus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est 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2E0035B-6840-4610-8A69-14B64A9ECEBA}"/>
              </a:ext>
            </a:extLst>
          </p:cNvPr>
          <p:cNvSpPr txBox="1"/>
          <p:nvPr/>
        </p:nvSpPr>
        <p:spPr>
          <a:xfrm>
            <a:off x="1806966" y="18841950"/>
            <a:ext cx="11710220" cy="1468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Absatzüberschrift</a:t>
            </a:r>
            <a:endParaRPr lang="en-GB" sz="6000" b="1" noProof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consetetur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sadipscing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nonumy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eirmod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invidunt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labore et dolore magna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aliquyam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erat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voluptua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At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eos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accusam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justo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duo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dolores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rebum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Stet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clita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kasd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gubergren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no sea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takimata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sanctus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est 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consetetur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sadipscing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nonumy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eirmod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invidunt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labore et dolore magna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aliquyam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erat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voluptua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At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eos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accusam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justo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duo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dolores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rebum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Stet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clita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kasd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gubergren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no sea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takimata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sanctus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est 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endParaRPr lang="en-GB" noProof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09600" marR="0" lvl="0" indent="-609600" algn="l" defTabSz="4176713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kumimoji="0" lang="en-GB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Bulletpoint</a:t>
            </a:r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1</a:t>
            </a:r>
          </a:p>
          <a:p>
            <a:pPr marL="609600" marR="0" lvl="0" indent="-609600" algn="l" defTabSz="4176713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lang="en-GB" kern="0" noProof="0" dirty="0">
                <a:solidFill>
                  <a:srgbClr val="000000"/>
                </a:solidFill>
                <a:latin typeface="Arial"/>
              </a:rPr>
              <a:t>2</a:t>
            </a:r>
          </a:p>
          <a:p>
            <a:pPr marL="609600" marR="0" lvl="0" indent="-609600" algn="l" defTabSz="4176713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3</a:t>
            </a:r>
          </a:p>
          <a:p>
            <a:pPr marL="609600" marR="0" lvl="0" indent="-609600" algn="l" defTabSz="4176713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lang="en-GB" kern="0" noProof="0" dirty="0">
                <a:solidFill>
                  <a:srgbClr val="000000"/>
                </a:solidFill>
                <a:latin typeface="Arial"/>
              </a:rPr>
              <a:t>4</a:t>
            </a:r>
          </a:p>
          <a:p>
            <a:pPr marL="1066800" lvl="1" indent="-609600" defTabSz="4176713">
              <a:spcBef>
                <a:spcPct val="20000"/>
              </a:spcBef>
              <a:buBlip>
                <a:blip r:embed="rId3"/>
              </a:buBlip>
              <a:defRPr/>
            </a:pPr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4.1</a:t>
            </a:r>
          </a:p>
          <a:p>
            <a:pPr marL="1066800" lvl="1" indent="-609600" defTabSz="4176713">
              <a:spcBef>
                <a:spcPct val="20000"/>
              </a:spcBef>
              <a:buBlip>
                <a:blip r:embed="rId3"/>
              </a:buBlip>
              <a:defRPr/>
            </a:pPr>
            <a:r>
              <a:rPr lang="en-GB" kern="0" noProof="0" dirty="0">
                <a:solidFill>
                  <a:srgbClr val="000000"/>
                </a:solidFill>
                <a:latin typeface="Arial"/>
              </a:rPr>
              <a:t>4.2</a:t>
            </a:r>
            <a:endParaRPr kumimoji="0" lang="en-GB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endParaRPr lang="en-GB" noProof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696F9FB5-6797-40D8-A711-5E4CE4DD68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91049" y="18565893"/>
            <a:ext cx="13187643" cy="5112655"/>
          </a:xfrm>
          <a:prstGeom prst="rect">
            <a:avLst/>
          </a:prstGeom>
        </p:spPr>
      </p:pic>
      <p:sp>
        <p:nvSpPr>
          <p:cNvPr id="26" name="Textfeld 25">
            <a:extLst>
              <a:ext uri="{FF2B5EF4-FFF2-40B4-BE49-F238E27FC236}">
                <a16:creationId xmlns:a16="http://schemas.microsoft.com/office/drawing/2014/main" id="{C53E4B6E-F6DA-48AE-AC24-3EA553D02B98}"/>
              </a:ext>
            </a:extLst>
          </p:cNvPr>
          <p:cNvSpPr txBox="1"/>
          <p:nvPr/>
        </p:nvSpPr>
        <p:spPr>
          <a:xfrm>
            <a:off x="14680807" y="23674647"/>
            <a:ext cx="68961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noProof="0" dirty="0" err="1"/>
              <a:t>Abbildung</a:t>
            </a:r>
            <a:r>
              <a:rPr lang="en-GB" b="1" noProof="0" dirty="0"/>
              <a:t> 2</a:t>
            </a:r>
            <a:r>
              <a:rPr lang="en-GB" noProof="0" dirty="0"/>
              <a:t>: C# Application</a:t>
            </a:r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E3E724C5-8AC1-4829-8824-FBAC1F96EB98}"/>
              </a:ext>
            </a:extLst>
          </p:cNvPr>
          <p:cNvCxnSpPr/>
          <p:nvPr/>
        </p:nvCxnSpPr>
        <p:spPr bwMode="auto">
          <a:xfrm>
            <a:off x="14078566" y="18619972"/>
            <a:ext cx="0" cy="1858360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bg2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53C8627B-E5AA-4CC5-A2B6-270A28BCA97B}"/>
              </a:ext>
            </a:extLst>
          </p:cNvPr>
          <p:cNvCxnSpPr/>
          <p:nvPr/>
        </p:nvCxnSpPr>
        <p:spPr bwMode="auto">
          <a:xfrm>
            <a:off x="1806966" y="18081522"/>
            <a:ext cx="26463234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bg2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687FD5EF-5EA1-49B9-8D59-EEE16F6CC70E}"/>
              </a:ext>
            </a:extLst>
          </p:cNvPr>
          <p:cNvCxnSpPr/>
          <p:nvPr/>
        </p:nvCxnSpPr>
        <p:spPr bwMode="auto">
          <a:xfrm>
            <a:off x="1908370" y="37905858"/>
            <a:ext cx="26463234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bg2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39AEA8E1-83E4-41EA-892E-926C44CE7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8369" y="38182677"/>
            <a:ext cx="1283487" cy="1824275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FA40DC36-8F05-480A-B828-C93FBFF4EFD0}"/>
              </a:ext>
            </a:extLst>
          </p:cNvPr>
          <p:cNvSpPr txBox="1"/>
          <p:nvPr/>
        </p:nvSpPr>
        <p:spPr>
          <a:xfrm>
            <a:off x="14785953" y="25483057"/>
            <a:ext cx="13581909" cy="11233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Absatzüberschrift</a:t>
            </a:r>
            <a:endParaRPr lang="en-GB" sz="6000" b="1" noProof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consetetur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sadipscing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nonumy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eirmod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invidunt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labore et dolore magna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aliquyam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erat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voluptua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At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eos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accusam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justo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duo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dolores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rebum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Stet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clita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kasd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gubergren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no sea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takimata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sanctus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est 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consetetur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sadipscing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nonumy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eirmod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invidunt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labore et dolore magna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aliquyam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erat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voluptua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At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eos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accusam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justo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duo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dolores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rebum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Stet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clita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kasd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gubergren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no sea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takimata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sanctus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est Lorem ipsum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GB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GB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endParaRPr lang="en-GB" noProof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noProof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Fazit</a:t>
            </a:r>
            <a:r>
              <a:rPr lang="en-GB" b="1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609600" marR="0" lvl="0" indent="-609600" algn="l" defTabSz="4176713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kumimoji="0" lang="en-GB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Bulletpoint</a:t>
            </a:r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1</a:t>
            </a:r>
          </a:p>
          <a:p>
            <a:pPr marL="609600" marR="0" lvl="0" indent="-609600" algn="l" defTabSz="4176713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lang="en-GB" kern="0" noProof="0" dirty="0">
                <a:solidFill>
                  <a:srgbClr val="000000"/>
                </a:solidFill>
                <a:latin typeface="Arial"/>
              </a:rPr>
              <a:t>2</a:t>
            </a:r>
          </a:p>
          <a:p>
            <a:pPr marL="609600" marR="0" lvl="0" indent="-609600" algn="l" defTabSz="4176713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3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DAB2B343-1B3C-447B-BDE0-E2CAFAE0F090}"/>
              </a:ext>
            </a:extLst>
          </p:cNvPr>
          <p:cNvSpPr/>
          <p:nvPr/>
        </p:nvSpPr>
        <p:spPr bwMode="auto">
          <a:xfrm>
            <a:off x="1908369" y="33773806"/>
            <a:ext cx="11757713" cy="3783696"/>
          </a:xfrm>
          <a:prstGeom prst="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3200" b="1" noProof="0" dirty="0" err="1">
                <a:solidFill>
                  <a:schemeClr val="tx1"/>
                </a:solidFill>
                <a:latin typeface="Arial" charset="0"/>
              </a:rPr>
              <a:t>Quellen</a:t>
            </a:r>
            <a:r>
              <a:rPr lang="en-GB" sz="3200" b="1" noProof="0" dirty="0">
                <a:solidFill>
                  <a:schemeClr val="tx1"/>
                </a:solidFill>
                <a:latin typeface="Arial" charset="0"/>
              </a:rPr>
              <a:t>:</a:t>
            </a:r>
          </a:p>
          <a:p>
            <a:pPr marL="0" marR="0" indent="0" algn="l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320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[1] </a:t>
            </a:r>
          </a:p>
          <a:p>
            <a:pPr marL="0" marR="0" indent="0" algn="l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3200" noProof="0" dirty="0">
                <a:solidFill>
                  <a:schemeClr val="tx1"/>
                </a:solidFill>
                <a:latin typeface="Arial" charset="0"/>
              </a:rPr>
              <a:t>[2]</a:t>
            </a:r>
          </a:p>
          <a:p>
            <a:pPr marL="0" marR="0" indent="0" algn="l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320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[3]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IT_W-Poster_A0_hoch_de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9682"/>
      </a:accent1>
      <a:accent2>
        <a:srgbClr val="4664AA"/>
      </a:accent2>
      <a:accent3>
        <a:srgbClr val="FFFFFF"/>
      </a:accent3>
      <a:accent4>
        <a:srgbClr val="000000"/>
      </a:accent4>
      <a:accent5>
        <a:srgbClr val="AAC9C1"/>
      </a:accent5>
      <a:accent6>
        <a:srgbClr val="3F5A9A"/>
      </a:accent6>
      <a:hlink>
        <a:srgbClr val="D9D9D9"/>
      </a:hlink>
      <a:folHlink>
        <a:srgbClr val="B3E0DA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4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4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9682"/>
        </a:accent1>
        <a:accent2>
          <a:srgbClr val="4664AA"/>
        </a:accent2>
        <a:accent3>
          <a:srgbClr val="FFFFFF"/>
        </a:accent3>
        <a:accent4>
          <a:srgbClr val="000000"/>
        </a:accent4>
        <a:accent5>
          <a:srgbClr val="AAC9C1"/>
        </a:accent5>
        <a:accent6>
          <a:srgbClr val="3F5A9A"/>
        </a:accent6>
        <a:hlink>
          <a:srgbClr val="D9D9D9"/>
        </a:hlink>
        <a:folHlink>
          <a:srgbClr val="B3E0D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b1c9b508-7c6e-42bd-bedf-808292653d6c}" enabled="1" method="Standard" siteId="{2882be50-2012-4d88-ac86-544124e120c8}" contentBits="3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KIT_W-Poster_A0_hoch_de</Template>
  <TotalTime>2767</TotalTime>
  <Words>456</Words>
  <Application>Microsoft Office PowerPoint</Application>
  <PresentationFormat>Custom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Arial</vt:lpstr>
      <vt:lpstr>KIT_W-Poster_A0_hoch_de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Schoemperlen, Anke (PKM)</dc:creator>
  <cp:lastModifiedBy>Dzejlan Zdralovic (dzdralovic@student.ius.edu.ba)</cp:lastModifiedBy>
  <cp:revision>31</cp:revision>
  <dcterms:created xsi:type="dcterms:W3CDTF">2015-11-19T13:28:35Z</dcterms:created>
  <dcterms:modified xsi:type="dcterms:W3CDTF">2026-02-10T19:52:20Z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KIT_W-Poster_A0_hoch_de:17</vt:lpwstr>
  </property>
  <property fmtid="{D5CDD505-2E9C-101B-9397-08002B2CF9AE}" pid="3" name="ClassificationContentMarkingFooterText">
    <vt:lpwstr>INTERNAL</vt:lpwstr>
  </property>
</Properties>
</file>

<file path=docProps/thumbnail.jpeg>
</file>